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67" r:id="rId5"/>
    <p:sldId id="268" r:id="rId6"/>
    <p:sldId id="269" r:id="rId7"/>
    <p:sldId id="272" r:id="rId8"/>
    <p:sldId id="273" r:id="rId9"/>
    <p:sldId id="265" r:id="rId10"/>
    <p:sldId id="266" r:id="rId11"/>
    <p:sldId id="274" r:id="rId12"/>
    <p:sldId id="277" r:id="rId13"/>
    <p:sldId id="276" r:id="rId14"/>
    <p:sldId id="275" r:id="rId15"/>
    <p:sldId id="278" r:id="rId16"/>
    <p:sldId id="279" r:id="rId17"/>
    <p:sldId id="280" r:id="rId18"/>
    <p:sldId id="262" r:id="rId19"/>
    <p:sldId id="263" r:id="rId20"/>
    <p:sldId id="264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07E7C-15AA-4F13-8F6E-0AFC4F86EDEE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3B0B9-0A4F-4FFB-B564-FFEFA6AA1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Rene</a:t>
            </a:r>
            <a:r>
              <a:rPr lang="en-US" baseline="0" dirty="0" smtClean="0"/>
              <a:t> Descartes is the inventor of the </a:t>
            </a:r>
            <a:r>
              <a:rPr lang="en-US" baseline="0" dirty="0" err="1" smtClean="0"/>
              <a:t>cartesian</a:t>
            </a:r>
            <a:r>
              <a:rPr lang="en-US" baseline="0" dirty="0" smtClean="0"/>
              <a:t> coordinates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3B0B9-0A4F-4FFB-B564-FFEFA6AA177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18DA-7B6C-486E-87AB-E0FED4B83C53}" type="datetimeFigureOut">
              <a:rPr lang="en-US" smtClean="0"/>
              <a:pPr/>
              <a:t>5/9/2009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0A511-D34B-4896-BA05-3F82BE00CA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US" dirty="0" smtClean="0"/>
              <a:t>Analytical Thinking</a:t>
            </a:r>
            <a:br>
              <a:rPr lang="en-US" dirty="0" smtClean="0"/>
            </a:br>
            <a:r>
              <a:rPr lang="en-US" sz="3200" dirty="0" smtClean="0"/>
              <a:t>Emphasis on Decision Making</a:t>
            </a:r>
            <a:endParaRPr lang="en-US" sz="3200" dirty="0"/>
          </a:p>
        </p:txBody>
      </p:sp>
      <p:pic>
        <p:nvPicPr>
          <p:cNvPr id="4" name="Picture 3" descr="thinking_man_vec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2438400"/>
            <a:ext cx="264795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4200" y="6096000"/>
            <a:ext cx="1620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By: Emad Selim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ard River Near the Alaska Highway in Cana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838200"/>
            <a:ext cx="7467600" cy="49822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mpty Alaska Highway in Cana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838200"/>
            <a:ext cx="8153400" cy="47386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or False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Chemical pollution contributed to the epidemic growth of cancer in the last 10 years</a:t>
            </a:r>
          </a:p>
          <a:p>
            <a:r>
              <a:rPr lang="en-US" dirty="0" smtClean="0"/>
              <a:t>Truth: There is no epidemic and no growth. It is the opposite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Historical background:</a:t>
            </a:r>
            <a:br>
              <a:rPr lang="en-US" dirty="0" smtClean="0"/>
            </a:br>
            <a:r>
              <a:rPr lang="en-US" dirty="0" smtClean="0"/>
              <a:t>René Descartes (1596 – 1650)</a:t>
            </a:r>
            <a:endParaRPr lang="en-US" dirty="0"/>
          </a:p>
        </p:txBody>
      </p:sp>
      <p:pic>
        <p:nvPicPr>
          <p:cNvPr id="4" name="Content Placeholder 3" descr="cartesian-coordinate-system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2438400"/>
            <a:ext cx="4015582" cy="4015582"/>
          </a:xfrm>
        </p:spPr>
      </p:pic>
      <p:pic>
        <p:nvPicPr>
          <p:cNvPr id="7" name="Picture 6" descr="Descartes_Discourse_on_Meth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2209800"/>
            <a:ext cx="295275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Discourse on the Method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precepts: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Accept only that which you are sure of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Divide into as small parts as necessary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Solve the simplest problem first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Make a complete list as possible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 about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Decisions are made during meetings:</a:t>
            </a:r>
          </a:p>
          <a:p>
            <a:pPr lvl="1"/>
            <a:r>
              <a:rPr lang="en-US" dirty="0" smtClean="0"/>
              <a:t>Truth: private conversations have a higher impact</a:t>
            </a:r>
          </a:p>
          <a:p>
            <a:endParaRPr lang="en-US" dirty="0" smtClean="0"/>
          </a:p>
          <a:p>
            <a:r>
              <a:rPr lang="en-US" dirty="0" smtClean="0"/>
              <a:t>Decision making is an intellectual exercise</a:t>
            </a:r>
          </a:p>
          <a:p>
            <a:pPr lvl="1"/>
            <a:r>
              <a:rPr lang="en-US" dirty="0" smtClean="0"/>
              <a:t>Truth: It is much more complicated than that:</a:t>
            </a:r>
          </a:p>
          <a:p>
            <a:pPr lvl="2"/>
            <a:r>
              <a:rPr lang="en-US" dirty="0" smtClean="0"/>
              <a:t>Emotions</a:t>
            </a:r>
          </a:p>
          <a:p>
            <a:pPr lvl="2"/>
            <a:r>
              <a:rPr lang="en-US" dirty="0" smtClean="0"/>
              <a:t>Social pressure</a:t>
            </a:r>
          </a:p>
          <a:p>
            <a:pPr lvl="2"/>
            <a:r>
              <a:rPr lang="en-US" dirty="0" smtClean="0"/>
              <a:t>Politics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 about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analyze situation and then decide:</a:t>
            </a:r>
          </a:p>
          <a:p>
            <a:pPr lvl="1"/>
            <a:r>
              <a:rPr lang="en-US" dirty="0" smtClean="0"/>
              <a:t>Truth: </a:t>
            </a:r>
          </a:p>
          <a:p>
            <a:pPr lvl="2"/>
            <a:r>
              <a:rPr lang="en-US" dirty="0" smtClean="0"/>
              <a:t>Sometimes, analysis is a tool to persuade others/self about what we already decided.</a:t>
            </a:r>
          </a:p>
          <a:p>
            <a:pPr lvl="2"/>
            <a:r>
              <a:rPr lang="en-US" dirty="0" smtClean="0"/>
              <a:t>Decisions rarely flow in a linear way as most tools suggest.  We usually uncover more about the problem and more about the solutions as we go.</a:t>
            </a:r>
          </a:p>
          <a:p>
            <a:pPr lvl="2"/>
            <a:r>
              <a:rPr lang="en-US" dirty="0" smtClean="0"/>
              <a:t>Many times we have a solution that we search for a problem for it to solve.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              Tips for Better thinking	</a:t>
            </a:r>
            <a:br>
              <a:rPr lang="en-US" dirty="0" smtClean="0"/>
            </a:br>
            <a:r>
              <a:rPr lang="en-US" dirty="0" smtClean="0"/>
              <a:t>1) Clarify what you think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</a:t>
            </a:r>
            <a:r>
              <a:rPr lang="en-US" i="1" u="sng" dirty="0" smtClean="0"/>
              <a:t>one</a:t>
            </a:r>
            <a:r>
              <a:rPr lang="en-US" dirty="0" smtClean="0"/>
              <a:t> point at a time </a:t>
            </a:r>
          </a:p>
          <a:p>
            <a:pPr lvl="1"/>
            <a:r>
              <a:rPr lang="en-US" dirty="0" smtClean="0"/>
              <a:t>I think that …..</a:t>
            </a:r>
          </a:p>
          <a:p>
            <a:r>
              <a:rPr lang="en-US" dirty="0" smtClean="0"/>
              <a:t>Elaborate on that point</a:t>
            </a:r>
          </a:p>
          <a:p>
            <a:pPr lvl="1"/>
            <a:r>
              <a:rPr lang="en-US" dirty="0" smtClean="0"/>
              <a:t>In other words, that means that ….</a:t>
            </a:r>
          </a:p>
          <a:p>
            <a:r>
              <a:rPr lang="en-US" dirty="0" smtClean="0"/>
              <a:t>Give Examples</a:t>
            </a:r>
          </a:p>
          <a:p>
            <a:pPr lvl="1"/>
            <a:r>
              <a:rPr lang="en-US" dirty="0" smtClean="0"/>
              <a:t>For example, when ….</a:t>
            </a:r>
          </a:p>
          <a:p>
            <a:r>
              <a:rPr lang="en-US" dirty="0" smtClean="0"/>
              <a:t>Use Analogies</a:t>
            </a:r>
          </a:p>
          <a:p>
            <a:pPr lvl="1"/>
            <a:r>
              <a:rPr lang="en-US" dirty="0" smtClean="0"/>
              <a:t>This is similar to the case of 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               Tips for Better thinking	</a:t>
            </a:r>
            <a:br>
              <a:rPr lang="en-US" dirty="0" smtClean="0"/>
            </a:br>
            <a:r>
              <a:rPr lang="en-US" dirty="0" smtClean="0"/>
              <a:t>2) Stick to the point – be specific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exactly the problem we are trying to solve?</a:t>
            </a:r>
          </a:p>
          <a:p>
            <a:r>
              <a:rPr lang="en-US" dirty="0" smtClean="0"/>
              <a:t>What are the assumptions we are having ?</a:t>
            </a:r>
          </a:p>
          <a:p>
            <a:r>
              <a:rPr lang="en-US" dirty="0" smtClean="0"/>
              <a:t>What is the reason for these assumptions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Over confidence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Psychology suggests that we are usually overconfident in our judgment.</a:t>
            </a:r>
          </a:p>
          <a:p>
            <a:pPr lvl="1"/>
            <a:r>
              <a:rPr lang="en-US" dirty="0" smtClean="0"/>
              <a:t>Credit card borrowing </a:t>
            </a:r>
          </a:p>
          <a:p>
            <a:pPr lvl="1"/>
            <a:r>
              <a:rPr lang="en-US" dirty="0" smtClean="0"/>
              <a:t>Estimating a task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pPr lvl="1"/>
            <a:r>
              <a:rPr lang="en-US" dirty="0" smtClean="0"/>
              <a:t>Confidence is Good, Overconfidence can be tricky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Sunk-cost effect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We don’t like to admit that past decision was less than perfect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Casinos make millions because of this bias</a:t>
            </a:r>
          </a:p>
          <a:p>
            <a:pPr lvl="2"/>
            <a:r>
              <a:rPr lang="en-US" dirty="0" smtClean="0"/>
              <a:t>We </a:t>
            </a:r>
            <a:r>
              <a:rPr lang="en-US" i="1" dirty="0" smtClean="0"/>
              <a:t>already</a:t>
            </a:r>
            <a:r>
              <a:rPr lang="en-US" dirty="0" smtClean="0"/>
              <a:t> spent a lot of money in that, let’s continue</a:t>
            </a:r>
          </a:p>
          <a:p>
            <a:pPr lvl="2"/>
            <a:r>
              <a:rPr lang="en-US" dirty="0" smtClean="0"/>
              <a:t>We </a:t>
            </a:r>
            <a:r>
              <a:rPr lang="en-US" i="1" dirty="0" smtClean="0"/>
              <a:t>already</a:t>
            </a:r>
            <a:r>
              <a:rPr lang="en-US" dirty="0" smtClean="0"/>
              <a:t> started the project this way</a:t>
            </a:r>
          </a:p>
          <a:p>
            <a:pPr lvl="2"/>
            <a:r>
              <a:rPr lang="en-US" dirty="0" smtClean="0"/>
              <a:t>We </a:t>
            </a:r>
            <a:r>
              <a:rPr lang="en-US" i="1" dirty="0" smtClean="0"/>
              <a:t>already</a:t>
            </a:r>
            <a:r>
              <a:rPr lang="en-US" dirty="0" smtClean="0"/>
              <a:t> traveled a long way to reach this place</a:t>
            </a:r>
          </a:p>
          <a:p>
            <a:pPr lvl="2"/>
            <a:r>
              <a:rPr lang="en-US" dirty="0" smtClean="0"/>
              <a:t>We </a:t>
            </a:r>
            <a:r>
              <a:rPr lang="en-US" i="1" dirty="0" smtClean="0"/>
              <a:t>already</a:t>
            </a:r>
            <a:r>
              <a:rPr lang="en-US" dirty="0" smtClean="0"/>
              <a:t> used this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err="1" smtClean="0"/>
              <a:t>Recency</a:t>
            </a:r>
            <a:r>
              <a:rPr lang="en-US" u="sng" dirty="0" smtClean="0"/>
              <a:t> effect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We assign higher weight to most recent information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Trial lawyers present their most important witness last</a:t>
            </a:r>
          </a:p>
          <a:p>
            <a:pPr lvl="2"/>
            <a:r>
              <a:rPr lang="en-US" dirty="0" smtClean="0"/>
              <a:t>Things are harder </a:t>
            </a:r>
            <a:r>
              <a:rPr lang="en-US" i="1" dirty="0" smtClean="0"/>
              <a:t>now </a:t>
            </a:r>
            <a:r>
              <a:rPr lang="en-US" dirty="0" smtClean="0"/>
              <a:t>than before</a:t>
            </a:r>
          </a:p>
          <a:p>
            <a:pPr lvl="2"/>
            <a:r>
              <a:rPr lang="en-US" dirty="0" smtClean="0"/>
              <a:t>But the weather is ok </a:t>
            </a:r>
            <a:r>
              <a:rPr lang="en-US" i="1" dirty="0" smtClean="0"/>
              <a:t>now</a:t>
            </a:r>
          </a:p>
          <a:p>
            <a:pPr lvl="2"/>
            <a:r>
              <a:rPr lang="en-US" dirty="0" smtClean="0"/>
              <a:t>But he is </a:t>
            </a:r>
            <a:r>
              <a:rPr lang="en-US" i="1" dirty="0" smtClean="0"/>
              <a:t>now</a:t>
            </a:r>
            <a:r>
              <a:rPr lang="en-US" dirty="0" smtClean="0"/>
              <a:t> a better person</a:t>
            </a:r>
          </a:p>
          <a:p>
            <a:pPr lvl="2"/>
            <a:r>
              <a:rPr lang="en-US" dirty="0" smtClean="0"/>
              <a:t>KPIs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Confirmation bias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We tend to gather information to confirm our views and play down opposing views</a:t>
            </a:r>
          </a:p>
          <a:p>
            <a:pPr lvl="1"/>
            <a:r>
              <a:rPr lang="en-US" dirty="0" smtClean="0"/>
              <a:t>Example: NASA Columbia Shuttle accident in 2003</a:t>
            </a:r>
          </a:p>
          <a:p>
            <a:pPr lvl="2"/>
            <a:r>
              <a:rPr lang="en-US" dirty="0" smtClean="0"/>
              <a:t>Same managers who designed the foam approved it</a:t>
            </a:r>
          </a:p>
          <a:p>
            <a:pPr lvl="2"/>
            <a:r>
              <a:rPr lang="en-US" dirty="0" smtClean="0"/>
              <a:t>Ask for approval from people they know will agree</a:t>
            </a:r>
          </a:p>
          <a:p>
            <a:pPr lvl="1"/>
            <a:r>
              <a:rPr lang="en-US" dirty="0" smtClean="0"/>
              <a:t>2, 4, 6 experiment, Evans experiment</a:t>
            </a:r>
          </a:p>
          <a:p>
            <a:pPr lvl="1"/>
            <a:r>
              <a:rPr lang="en-US" dirty="0" smtClean="0"/>
              <a:t>We believe news we want to believe and deny news we don’t like</a:t>
            </a:r>
          </a:p>
          <a:p>
            <a:pPr lvl="1"/>
            <a:r>
              <a:rPr lang="en-US" dirty="0" smtClean="0"/>
              <a:t>Peer review vs. personal review: we don’t find our mistakes as easily as we find others’.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Anchoring </a:t>
            </a:r>
            <a:r>
              <a:rPr lang="en-US" u="sng" dirty="0" smtClean="0"/>
              <a:t>bias (Focusing Effect)</a:t>
            </a:r>
            <a:r>
              <a:rPr lang="en-US" dirty="0" smtClean="0"/>
              <a:t>: </a:t>
            </a:r>
            <a:endParaRPr lang="en-US" dirty="0" smtClean="0"/>
          </a:p>
          <a:p>
            <a:pPr lvl="1"/>
            <a:r>
              <a:rPr lang="en-US" dirty="0" smtClean="0"/>
              <a:t>Initial references may distort our thinking by positioning a specific item as the most important.</a:t>
            </a:r>
          </a:p>
          <a:p>
            <a:pPr lvl="1"/>
            <a:r>
              <a:rPr lang="en-US" dirty="0" smtClean="0"/>
              <a:t>Example: </a:t>
            </a:r>
          </a:p>
          <a:p>
            <a:pPr lvl="2"/>
            <a:r>
              <a:rPr lang="en-US" dirty="0" smtClean="0"/>
              <a:t>Haggling: Seller starts with 3X price</a:t>
            </a:r>
          </a:p>
          <a:p>
            <a:pPr lvl="2"/>
            <a:r>
              <a:rPr lang="en-US" dirty="0" smtClean="0"/>
              <a:t>Some products focus on price only (their strength)</a:t>
            </a:r>
          </a:p>
          <a:p>
            <a:pPr lvl="2"/>
            <a:r>
              <a:rPr lang="en-US" dirty="0" smtClean="0"/>
              <a:t>Other products focus on quality only (their strength)</a:t>
            </a:r>
          </a:p>
          <a:p>
            <a:pPr lvl="2"/>
            <a:r>
              <a:rPr lang="en-US" dirty="0" smtClean="0"/>
              <a:t>Estimation </a:t>
            </a:r>
            <a:r>
              <a:rPr lang="en-US" i="1" dirty="0" smtClean="0"/>
              <a:t>after</a:t>
            </a:r>
            <a:r>
              <a:rPr lang="en-US" dirty="0" smtClean="0"/>
              <a:t> Expert judgment for projects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Illusory correlation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the phenomenon of seeing the relationship one </a:t>
            </a:r>
            <a:r>
              <a:rPr lang="en-US" i="1" dirty="0" smtClean="0"/>
              <a:t>expects</a:t>
            </a:r>
            <a:r>
              <a:rPr lang="en-US" dirty="0" smtClean="0"/>
              <a:t> in a set of data even when no such relationship exists.</a:t>
            </a:r>
          </a:p>
          <a:p>
            <a:pPr lvl="1"/>
            <a:r>
              <a:rPr lang="en-US" dirty="0" smtClean="0"/>
              <a:t>Example: </a:t>
            </a:r>
          </a:p>
          <a:p>
            <a:pPr lvl="2"/>
            <a:r>
              <a:rPr lang="en-US" dirty="0" smtClean="0"/>
              <a:t>Stereotypes</a:t>
            </a:r>
          </a:p>
          <a:p>
            <a:pPr lvl="2"/>
            <a:r>
              <a:rPr lang="en-US" dirty="0" smtClean="0"/>
              <a:t>ALL people in Switzerland must be happy</a:t>
            </a:r>
          </a:p>
          <a:p>
            <a:pPr lvl="2"/>
            <a:r>
              <a:rPr lang="en-US" dirty="0" smtClean="0"/>
              <a:t>ALL people from this place are violent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Combating Cognitive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Become aware of them.</a:t>
            </a:r>
          </a:p>
          <a:p>
            <a:r>
              <a:rPr lang="en-US" dirty="0" smtClean="0"/>
              <a:t>Identify if our decision was based on a bias</a:t>
            </a:r>
          </a:p>
          <a:p>
            <a:r>
              <a:rPr lang="en-US" dirty="0" smtClean="0"/>
              <a:t>Try to avoid them in decision making </a:t>
            </a:r>
          </a:p>
          <a:p>
            <a:r>
              <a:rPr lang="en-US" dirty="0" smtClean="0"/>
              <a:t>Note: These are rooted in human nature, they cant be 100% eliminated.</a:t>
            </a:r>
          </a:p>
          <a:p>
            <a:pPr lvl="2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analytical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Myths and Prejudices</a:t>
            </a:r>
          </a:p>
          <a:p>
            <a:pPr lvl="1"/>
            <a:r>
              <a:rPr lang="en-US" dirty="0" smtClean="0"/>
              <a:t>Pasteur against myth that micro-organisms auto generate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analytical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Conformity </a:t>
            </a:r>
          </a:p>
          <a:p>
            <a:pPr lvl="1">
              <a:buNone/>
            </a:pPr>
            <a:r>
              <a:rPr lang="en-US" dirty="0" smtClean="0"/>
              <a:t>Can be based on:</a:t>
            </a:r>
          </a:p>
          <a:p>
            <a:pPr lvl="2"/>
            <a:r>
              <a:rPr lang="en-US" dirty="0" smtClean="0"/>
              <a:t>Being too old : </a:t>
            </a:r>
          </a:p>
          <a:p>
            <a:pPr lvl="3"/>
            <a:r>
              <a:rPr lang="en-US" dirty="0" smtClean="0"/>
              <a:t>This is how we do it all the time</a:t>
            </a:r>
          </a:p>
          <a:p>
            <a:pPr lvl="2"/>
            <a:r>
              <a:rPr lang="en-US" dirty="0" smtClean="0"/>
              <a:t>Being too common</a:t>
            </a:r>
          </a:p>
          <a:p>
            <a:pPr lvl="3"/>
            <a:r>
              <a:rPr lang="en-US" dirty="0" smtClean="0"/>
              <a:t>Everyone does that</a:t>
            </a:r>
          </a:p>
          <a:p>
            <a:pPr lvl="2"/>
            <a:r>
              <a:rPr lang="en-US" dirty="0" smtClean="0"/>
              <a:t>Being from a famous person</a:t>
            </a:r>
          </a:p>
          <a:p>
            <a:pPr lvl="3"/>
            <a:r>
              <a:rPr lang="en-US" dirty="0" smtClean="0"/>
              <a:t>Even “HE” does that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analytical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Fanaticism</a:t>
            </a:r>
          </a:p>
          <a:p>
            <a:pPr lvl="1"/>
            <a:r>
              <a:rPr lang="en-US" dirty="0" smtClean="0"/>
              <a:t>Unwillingness to listen to the other point of view</a:t>
            </a:r>
          </a:p>
          <a:p>
            <a:pPr lvl="1"/>
            <a:r>
              <a:rPr lang="en-US" dirty="0" smtClean="0"/>
              <a:t>Java fanatics saying: </a:t>
            </a:r>
            <a:r>
              <a:rPr lang="en-US" b="1" i="1" u="sng" dirty="0" smtClean="0"/>
              <a:t>anything</a:t>
            </a:r>
            <a:r>
              <a:rPr lang="en-US" dirty="0" smtClean="0"/>
              <a:t> from Microsoft is bad</a:t>
            </a:r>
          </a:p>
          <a:p>
            <a:pPr lvl="1"/>
            <a:r>
              <a:rPr lang="en-US" b="1" i="1" u="sng" dirty="0" smtClean="0"/>
              <a:t>Anything</a:t>
            </a:r>
            <a:r>
              <a:rPr lang="en-US" dirty="0" smtClean="0"/>
              <a:t> this person says is wrong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Scientific Thinking, Dr. </a:t>
            </a:r>
            <a:r>
              <a:rPr lang="en-US" dirty="0" err="1" smtClean="0"/>
              <a:t>Fouad</a:t>
            </a:r>
            <a:r>
              <a:rPr lang="en-US" dirty="0" smtClean="0"/>
              <a:t> </a:t>
            </a:r>
            <a:r>
              <a:rPr lang="en-US" dirty="0" err="1" smtClean="0"/>
              <a:t>Zakaria</a:t>
            </a:r>
            <a:endParaRPr lang="en-US" dirty="0" smtClean="0"/>
          </a:p>
          <a:p>
            <a:r>
              <a:rPr lang="en-US" dirty="0" smtClean="0"/>
              <a:t>Tools of Thinking, TTC</a:t>
            </a:r>
          </a:p>
          <a:p>
            <a:r>
              <a:rPr lang="en-US" dirty="0" smtClean="0"/>
              <a:t>Decision Making, TTC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731</Words>
  <Application>Microsoft Office PowerPoint</Application>
  <PresentationFormat>On-screen Show (4:3)</PresentationFormat>
  <Paragraphs>121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Analytical Thinking Emphasis on Decision Making</vt:lpstr>
      <vt:lpstr>Slide 2</vt:lpstr>
      <vt:lpstr>Slide 3</vt:lpstr>
      <vt:lpstr>True or False ?</vt:lpstr>
      <vt:lpstr>Historical background: René Descartes (1596 – 1650)</vt:lpstr>
      <vt:lpstr>Discourse on the Method</vt:lpstr>
      <vt:lpstr>Myths about decision making</vt:lpstr>
      <vt:lpstr>Myths about decision making</vt:lpstr>
      <vt:lpstr>              Tips for Better thinking  1) Clarify what you think               </vt:lpstr>
      <vt:lpstr>               Tips for Better thinking  2) Stick to the point – be specific                </vt:lpstr>
      <vt:lpstr>Cognitive Biases</vt:lpstr>
      <vt:lpstr>Cognitive Biases</vt:lpstr>
      <vt:lpstr>Cognitive Biases</vt:lpstr>
      <vt:lpstr>Cognitive Biases</vt:lpstr>
      <vt:lpstr>Cognitive Biases</vt:lpstr>
      <vt:lpstr>Cognitive Biases</vt:lpstr>
      <vt:lpstr>Combating Cognitive Biases</vt:lpstr>
      <vt:lpstr>Barriers to analytical thinking</vt:lpstr>
      <vt:lpstr>Barriers to analytical thinking</vt:lpstr>
      <vt:lpstr>Barriers to analytical thinking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Analytical Thinking</dc:title>
  <dc:creator>emad.selim</dc:creator>
  <cp:lastModifiedBy>Emad</cp:lastModifiedBy>
  <cp:revision>175</cp:revision>
  <dcterms:created xsi:type="dcterms:W3CDTF">2009-05-04T13:21:58Z</dcterms:created>
  <dcterms:modified xsi:type="dcterms:W3CDTF">2009-05-09T13:40:37Z</dcterms:modified>
</cp:coreProperties>
</file>